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6"/>
  </p:notesMasterIdLst>
  <p:sldIdLst>
    <p:sldId id="384" r:id="rId3"/>
    <p:sldId id="386" r:id="rId4"/>
    <p:sldId id="367" r:id="rId5"/>
    <p:sldId id="333" r:id="rId6"/>
    <p:sldId id="396" r:id="rId7"/>
    <p:sldId id="392" r:id="rId8"/>
    <p:sldId id="335" r:id="rId9"/>
    <p:sldId id="336" r:id="rId10"/>
    <p:sldId id="337" r:id="rId11"/>
    <p:sldId id="338" r:id="rId12"/>
    <p:sldId id="339" r:id="rId13"/>
    <p:sldId id="406" r:id="rId14"/>
    <p:sldId id="340" r:id="rId15"/>
    <p:sldId id="341" r:id="rId16"/>
    <p:sldId id="343" r:id="rId17"/>
    <p:sldId id="344" r:id="rId18"/>
    <p:sldId id="345" r:id="rId19"/>
    <p:sldId id="346" r:id="rId20"/>
    <p:sldId id="380" r:id="rId21"/>
    <p:sldId id="349" r:id="rId22"/>
    <p:sldId id="378" r:id="rId23"/>
    <p:sldId id="375" r:id="rId24"/>
    <p:sldId id="350" r:id="rId25"/>
    <p:sldId id="351" r:id="rId26"/>
    <p:sldId id="407" r:id="rId27"/>
    <p:sldId id="377" r:id="rId28"/>
    <p:sldId id="405" r:id="rId29"/>
    <p:sldId id="394" r:id="rId30"/>
    <p:sldId id="383" r:id="rId31"/>
    <p:sldId id="356" r:id="rId32"/>
    <p:sldId id="353" r:id="rId33"/>
    <p:sldId id="357" r:id="rId34"/>
    <p:sldId id="358" r:id="rId35"/>
    <p:sldId id="359" r:id="rId36"/>
    <p:sldId id="360" r:id="rId37"/>
    <p:sldId id="362" r:id="rId38"/>
    <p:sldId id="363" r:id="rId39"/>
    <p:sldId id="361" r:id="rId40"/>
    <p:sldId id="364" r:id="rId41"/>
    <p:sldId id="365" r:id="rId42"/>
    <p:sldId id="404" r:id="rId43"/>
    <p:sldId id="314" r:id="rId44"/>
    <p:sldId id="369" r:id="rId45"/>
    <p:sldId id="371" r:id="rId46"/>
    <p:sldId id="267" r:id="rId47"/>
    <p:sldId id="317" r:id="rId48"/>
    <p:sldId id="318" r:id="rId49"/>
    <p:sldId id="381" r:id="rId50"/>
    <p:sldId id="269" r:id="rId51"/>
    <p:sldId id="321" r:id="rId52"/>
    <p:sldId id="401" r:id="rId53"/>
    <p:sldId id="400" r:id="rId54"/>
    <p:sldId id="397" r:id="rId55"/>
    <p:sldId id="326" r:id="rId56"/>
    <p:sldId id="327" r:id="rId57"/>
    <p:sldId id="271" r:id="rId58"/>
    <p:sldId id="393" r:id="rId59"/>
    <p:sldId id="402" r:id="rId60"/>
    <p:sldId id="395" r:id="rId61"/>
    <p:sldId id="305" r:id="rId62"/>
    <p:sldId id="403"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varScale="1">
        <p:scale>
          <a:sx n="106" d="100"/>
          <a:sy n="106" d="100"/>
        </p:scale>
        <p:origin x="120" y="37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3528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134578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2021/6/30</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2021/6/30</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2021/6/30</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2021/6/30</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2021/6/30</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2021/6/30</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2021/6/30</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2021/6/30</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2021/6/30</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2021/6/30</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2021/6/30</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7.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24" Type="http://schemas.openxmlformats.org/officeDocument/2006/relationships/image" Target="../media/image6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1.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3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4"/>
          <a:stretch>
            <a:fillRect/>
          </a:stretch>
        </p:blipFill>
        <p:spPr>
          <a:xfrm>
            <a:off x="8375884" y="3645984"/>
            <a:ext cx="3514505" cy="2669791"/>
          </a:xfrm>
          <a:prstGeom prst="rect">
            <a:avLst/>
          </a:prstGeom>
        </p:spPr>
      </p:pic>
      <p:grpSp>
        <p:nvGrpSpPr>
          <p:cNvPr id="6" name="组合 5">
            <a:extLst>
              <a:ext uri="{FF2B5EF4-FFF2-40B4-BE49-F238E27FC236}">
                <a16:creationId xmlns:a16="http://schemas.microsoft.com/office/drawing/2014/main" id="{D321B010-D298-4F59-B7EB-CCDB4BC33A3C}"/>
              </a:ext>
            </a:extLst>
          </p:cNvPr>
          <p:cNvGrpSpPr/>
          <p:nvPr/>
        </p:nvGrpSpPr>
        <p:grpSpPr>
          <a:xfrm>
            <a:off x="5941657" y="3145812"/>
            <a:ext cx="1804404" cy="1146524"/>
            <a:chOff x="5941657" y="3145812"/>
            <a:chExt cx="1804404" cy="1146524"/>
          </a:xfrm>
        </p:grpSpPr>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7"/>
                  <a:stretch>
                    <a:fillRect/>
                  </a:stretch>
                </a:blipFill>
              </p:spPr>
              <p:txBody>
                <a:bodyPr/>
                <a:lstStyle/>
                <a:p>
                  <a:r>
                    <a:rPr lang="zh-CN" altLang="en-US">
                      <a:noFill/>
                    </a:rPr>
                    <a:t> </a:t>
                  </a:r>
                </a:p>
              </p:txBody>
            </p:sp>
          </mc:Fallback>
        </mc:AlternateContent>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283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908210" y="4482410"/>
            <a:ext cx="2148576" cy="2300566"/>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9025797" y="304231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9025797" y="3042315"/>
                <a:ext cx="2673693" cy="1418593"/>
              </a:xfrm>
              <a:prstGeom prst="rect">
                <a:avLst/>
              </a:prstGeom>
              <a:blipFill>
                <a:blip r:embed="rId2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758604" y="3675206"/>
            <a:ext cx="1267193" cy="597626"/>
          </a:xfrm>
          <a:prstGeom prst="bentConnector3">
            <a:avLst>
              <a:gd name="adj1" fmla="val 50000"/>
            </a:avLst>
          </a:prstGeom>
          <a:ln w="793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1D18258-D6A0-4EF8-AFE4-55B496F7304B}"/>
                  </a:ext>
                </a:extLst>
              </p:cNvPr>
              <p:cNvSpPr/>
              <p:nvPr/>
            </p:nvSpPr>
            <p:spPr>
              <a:xfrm>
                <a:off x="8286353" y="2105821"/>
                <a:ext cx="1621857" cy="427809"/>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sz="1400" i="1" smtClean="0">
                            <a:solidFill>
                              <a:schemeClr val="accent1"/>
                            </a:solidFill>
                            <a:latin typeface="Cambria Math" panose="02040503050406030204" pitchFamily="18" charset="0"/>
                          </a:rPr>
                        </m:ctrlPr>
                      </m:fPr>
                      <m:num>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r>
                              <a:rPr lang="en-US" altLang="zh-CN" sz="1400" i="1" smtClean="0">
                                <a:solidFill>
                                  <a:schemeClr val="accent1"/>
                                </a:solidFill>
                                <a:latin typeface="Cambria Math" panose="02040503050406030204" pitchFamily="18" charset="0"/>
                              </a:rPr>
                              <m:t>+1</m:t>
                            </m:r>
                          </m:sup>
                        </m:sSup>
                        <m:r>
                          <a:rPr lang="en-US" altLang="zh-CN" sz="1400" i="1" smtClean="0">
                            <a:solidFill>
                              <a:schemeClr val="accent1"/>
                            </a:solidFill>
                            <a:latin typeface="Cambria Math" panose="02040503050406030204" pitchFamily="18" charset="0"/>
                          </a:rPr>
                          <m:t>−</m:t>
                        </m:r>
                        <m:r>
                          <m:rPr>
                            <m:nor/>
                          </m:rPr>
                          <a:rPr lang="en-US" altLang="zh-CN" sz="1400" i="1" dirty="0" smtClean="0">
                            <a:solidFill>
                              <a:schemeClr val="accent1"/>
                            </a:solidFill>
                            <a:latin typeface="Cambria Math" panose="02040503050406030204" pitchFamily="18" charset="0"/>
                          </a:rPr>
                          <m:t> </m:t>
                        </m:r>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sup>
                        </m:sSup>
                      </m:num>
                      <m:den>
                        <m:r>
                          <a:rPr lang="en-US" altLang="zh-CN" sz="1400" i="1" smtClean="0">
                            <a:solidFill>
                              <a:schemeClr val="accent1"/>
                            </a:solidFill>
                            <a:latin typeface="Cambria Math" panose="02040503050406030204" pitchFamily="18" charset="0"/>
                          </a:rPr>
                          <m:t>∆</m:t>
                        </m:r>
                        <m:r>
                          <a:rPr lang="en-US" altLang="zh-CN" sz="1400" i="1" smtClean="0">
                            <a:solidFill>
                              <a:schemeClr val="accent1"/>
                            </a:solidFill>
                            <a:latin typeface="Cambria Math" panose="02040503050406030204" pitchFamily="18" charset="0"/>
                          </a:rPr>
                          <m:t>𝑡</m:t>
                        </m:r>
                      </m:den>
                    </m:f>
                  </m:oMath>
                </a14:m>
                <a:r>
                  <a:rPr lang="en-US" altLang="zh-CN" sz="1400" i="1" dirty="0">
                    <a:solidFill>
                      <a:schemeClr val="accent1"/>
                    </a:solidFill>
                    <a:latin typeface="Cambria Math" panose="02040503050406030204" pitchFamily="18" charset="0"/>
                  </a:rPr>
                  <a:t> </a:t>
                </a:r>
                <a14:m>
                  <m:oMath xmlns:m="http://schemas.openxmlformats.org/officeDocument/2006/math">
                    <m:r>
                      <a:rPr lang="en-US" altLang="zh-CN" sz="1400" i="1" smtClean="0">
                        <a:solidFill>
                          <a:schemeClr val="dk1"/>
                        </a:solidFill>
                        <a:latin typeface="Cambria Math" panose="02040503050406030204" pitchFamily="18" charset="0"/>
                      </a:rPr>
                      <m:t>+</m:t>
                    </m:r>
                    <m:f>
                      <m:fPr>
                        <m:ctrlPr>
                          <a:rPr lang="en-US" altLang="zh-CN" sz="1400" i="1" smtClean="0">
                            <a:solidFill>
                              <a:schemeClr val="accent2"/>
                            </a:solidFill>
                            <a:latin typeface="Cambria Math" panose="02040503050406030204" pitchFamily="18" charset="0"/>
                          </a:rPr>
                        </m:ctrlPr>
                      </m:fPr>
                      <m:num>
                        <m:r>
                          <a:rPr lang="en-US" altLang="zh-CN" sz="1400" i="1" smtClean="0">
                            <a:solidFill>
                              <a:schemeClr val="accent2"/>
                            </a:solidFill>
                            <a:latin typeface="Cambria Math" panose="02040503050406030204" pitchFamily="18" charset="0"/>
                          </a:rPr>
                          <m:t>1</m:t>
                        </m:r>
                      </m:num>
                      <m:den>
                        <m:r>
                          <a:rPr lang="zh-CN" altLang="en-US" sz="1400" i="1">
                            <a:solidFill>
                              <a:schemeClr val="accent2"/>
                            </a:solidFill>
                            <a:latin typeface="Cambria Math" panose="02040503050406030204" pitchFamily="18" charset="0"/>
                          </a:rPr>
                          <m:t>𝜌</m:t>
                        </m:r>
                      </m:den>
                    </m:f>
                    <m:r>
                      <m:rPr>
                        <m:sty m:val="p"/>
                      </m:rPr>
                      <a:rPr lang="en-US" altLang="zh-CN" sz="1400" i="1" smtClean="0">
                        <a:solidFill>
                          <a:schemeClr val="accent2"/>
                        </a:solidFill>
                        <a:latin typeface="Cambria Math" panose="02040503050406030204" pitchFamily="18" charset="0"/>
                      </a:rPr>
                      <m:t>∇</m:t>
                    </m:r>
                    <m:r>
                      <a:rPr lang="en-US" altLang="zh-CN" sz="1400" i="1" smtClean="0">
                        <a:solidFill>
                          <a:schemeClr val="accent2"/>
                        </a:solidFill>
                        <a:latin typeface="Cambria Math" panose="02040503050406030204" pitchFamily="18" charset="0"/>
                      </a:rPr>
                      <m:t>𝑝</m:t>
                    </m:r>
                  </m:oMath>
                </a14:m>
                <a:r>
                  <a:rPr lang="en-US" altLang="zh-CN" sz="1400" i="1" dirty="0">
                    <a:solidFill>
                      <a:schemeClr val="dk1"/>
                    </a:solidFill>
                    <a:latin typeface="Cambria Math" panose="02040503050406030204" pitchFamily="18" charset="0"/>
                  </a:rPr>
                  <a:t>=0</a:t>
                </a:r>
                <a:endParaRPr lang="zh-CN" altLang="en-US" sz="1400" i="1" dirty="0">
                  <a:solidFill>
                    <a:schemeClr val="dk1"/>
                  </a:solidFill>
                  <a:latin typeface="Cambria Math" panose="02040503050406030204" pitchFamily="18" charset="0"/>
                </a:endParaRPr>
              </a:p>
            </p:txBody>
          </p:sp>
        </mc:Choice>
        <mc:Fallback xmlns="">
          <p:sp>
            <p:nvSpPr>
              <p:cNvPr id="50" name="矩形 49">
                <a:extLst>
                  <a:ext uri="{FF2B5EF4-FFF2-40B4-BE49-F238E27FC236}">
                    <a16:creationId xmlns:a16="http://schemas.microsoft.com/office/drawing/2014/main" id="{D1D18258-D6A0-4EF8-AFE4-55B496F7304B}"/>
                  </a:ext>
                </a:extLst>
              </p:cNvPr>
              <p:cNvSpPr>
                <a:spLocks noRot="1" noChangeAspect="1" noMove="1" noResize="1" noEditPoints="1" noAdjustHandles="1" noChangeArrowheads="1" noChangeShapeType="1" noTextEdit="1"/>
              </p:cNvSpPr>
              <p:nvPr/>
            </p:nvSpPr>
            <p:spPr>
              <a:xfrm>
                <a:off x="8286353" y="2105821"/>
                <a:ext cx="1621857" cy="427809"/>
              </a:xfrm>
              <a:prstGeom prst="rect">
                <a:avLst/>
              </a:prstGeom>
              <a:blipFill>
                <a:blip r:embed="rId24"/>
                <a:stretch>
                  <a:fillRect/>
                </a:stretch>
              </a:blipFill>
              <a:ln w="12700"/>
            </p:spPr>
            <p:txBody>
              <a:bodyPr/>
              <a:lstStyle/>
              <a:p>
                <a:r>
                  <a:rPr lang="zh-CN" altLang="en-US">
                    <a:noFill/>
                  </a:rPr>
                  <a:t> </a:t>
                </a:r>
              </a:p>
            </p:txBody>
          </p:sp>
        </mc:Fallback>
      </mc:AlternateContent>
      <p:cxnSp>
        <p:nvCxnSpPr>
          <p:cNvPr id="62" name="连接符: 肘形 61">
            <a:extLst>
              <a:ext uri="{FF2B5EF4-FFF2-40B4-BE49-F238E27FC236}">
                <a16:creationId xmlns:a16="http://schemas.microsoft.com/office/drawing/2014/main" id="{418E0E1B-9867-42B5-AB71-EFAD91964A0D}"/>
              </a:ext>
            </a:extLst>
          </p:cNvPr>
          <p:cNvCxnSpPr>
            <a:cxnSpLocks/>
            <a:stCxn id="50" idx="2"/>
            <a:endCxn id="6" idx="0"/>
          </p:cNvCxnSpPr>
          <p:nvPr/>
        </p:nvCxnSpPr>
        <p:spPr>
          <a:xfrm rot="16200000" flipH="1">
            <a:off x="9475621" y="2155291"/>
            <a:ext cx="508685" cy="1265362"/>
          </a:xfrm>
          <a:prstGeom prst="bent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xmlns="">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xmlns="">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xmlns="">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pPr lvl="1"/>
            <a:r>
              <a:rPr lang="zh-CN" altLang="en-US" dirty="0"/>
              <a:t>作为最普适的流体运动方程，它适用于可压缩变粘度的粘性流体的运动</a:t>
            </a:r>
            <a:endParaRPr lang="en-US" altLang="zh-CN" dirty="0"/>
          </a:p>
          <a:p>
            <a:r>
              <a:rPr lang="zh-CN" altLang="en-US" dirty="0"/>
              <a:t>千禧年七大数学难题之一</a:t>
            </a:r>
            <a:endParaRPr lang="en-US" altLang="zh-CN" dirty="0"/>
          </a:p>
          <a:p>
            <a:pPr lvl="1"/>
            <a:r>
              <a:rPr lang="zh-CN" altLang="en-US" dirty="0"/>
              <a:t>任意位置，任意时间，唯一</a:t>
            </a:r>
            <a:endParaRPr lang="en-US" altLang="zh-CN" dirty="0"/>
          </a:p>
          <a:p>
            <a:pPr lvl="1"/>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93642" y="2991979"/>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11346" y="5506087"/>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220685" y="4223555"/>
            <a:ext cx="4056085" cy="2565064"/>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28188</TotalTime>
  <Words>3944</Words>
  <Application>Microsoft Office PowerPoint</Application>
  <PresentationFormat>宽屏</PresentationFormat>
  <Paragraphs>735</Paragraphs>
  <Slides>63</Slides>
  <Notes>47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63</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599</cp:revision>
  <dcterms:created xsi:type="dcterms:W3CDTF">2021-05-31T06:56:37Z</dcterms:created>
  <dcterms:modified xsi:type="dcterms:W3CDTF">2021-06-30T07:19:14Z</dcterms:modified>
</cp:coreProperties>
</file>